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Lst>
  <p:sldSz cx="12192000" cy="6858000" type="screen16x9"/>
  <p:notesSz cx="6858000" cy="9144000"/>
</p:presentation>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lt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defRPr sz="3600" b="1">
          <a:solidFill>
            <a:schemeClr val="dk2"/>
          </a:solidFill>
          <a:latin typeface="+mj-lt"/>
        </a:defRPr>
      </a:lvl1pPr>
    </p:titleStyle>
    <p:bodyStyle>
      <a:lvl1pPr>
        <a:defRPr sz="2000">
          <a:solidFill>
            <a:schemeClr val="tx1"/>
          </a:solidFill>
          <a:latin typeface="+mn-lt"/>
        </a:defRPr>
      </a:lvl1pPr>
    </p:bodyStyle>
    <p:otherStyle>
      <a:lvl1pPr>
        <a:defRPr sz="1800"/>
      </a:lvl1pPr>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1_rId2.pn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2_rId2.pn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3_rId2.pn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4_rId2.jpeg"/>
  <Relationship Id="rId3" Type="http://schemas.openxmlformats.org/officeDocument/2006/relationships/image" Target="../media/image4_rId3.pn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5_rId2.png"/>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F5D3A"/>
        </a:solidFill>
        <a:effectLst/>
      </p:bgPr>
    </p:bg>
    <p:spTree>
      <p:nvGrpSpPr>
        <p:cNvPr id="1" name=""/>
        <p:cNvGrpSpPr/>
        <p:nvPr/>
      </p:nvGrpSpPr>
      <p:grpSpPr>
        <a:xfrm>
          <a:off x="0" y="0"/>
          <a:ext cx="0" cy="0"/>
          <a:chOff x="0" y="0"/>
          <a:chExt cx="0" cy="0"/>
        </a:xfrm>
      </p:grpSpPr>
      <p:sp>
        <p:nvSpPr>
          <p:cNvPr id="2" name="Vorm"/>
          <p:cNvSpPr/>
          <p:nvPr/>
        </p:nvSpPr>
        <p:spPr>
          <a:xfrm>
            <a:off x="457200" y="457200"/>
            <a:ext cx="1802500" cy="840000"/>
          </a:xfrm>
          <a:prstGeom prst="roundRect">
            <a:avLst>
              <a:gd name="adj" fmla="val 14000"/>
            </a:avLst>
          </a:prstGeom>
          <a:solidFill>
            <a:srgbClr val="FBF7EF"/>
          </a:solidFill>
        </p:spPr>
        <p:txBody>
          <a:bodyPr/>
          <a:lstStyle/>
          <a:p/>
        </p:txBody>
      </p:sp>
      <p:pic>
        <p:nvPicPr>
          <p:cNvPr id="3" name="Logo"/>
          <p:cNvPicPr>
            <a:picLocks noChangeAspect="1"/>
          </p:cNvPicPr>
          <p:nvPr/>
        </p:nvPicPr>
        <p:blipFill>
          <a:blip r:embed="rId2"/>
          <a:stretch>
            <a:fillRect/>
          </a:stretch>
        </p:blipFill>
        <p:spPr>
          <a:xfrm>
            <a:off x="577200" y="577200"/>
            <a:ext cx="1562500" cy="600000"/>
          </a:xfrm>
          <a:prstGeom prst="rect">
            <a:avLst/>
          </a:prstGeom>
        </p:spPr>
      </p:pic>
      <p:sp>
        <p:nvSpPr>
          <p:cNvPr id="4" name="Tekst"/>
          <p:cNvSpPr>
            <a:spLocks noGrp="1"/>
          </p:cNvSpPr>
          <p:nvPr/>
        </p:nvSpPr>
        <p:spPr>
          <a:xfrm>
            <a:off x="685800" y="2250000"/>
            <a:ext cx="10820400" cy="460000"/>
          </a:xfrm>
          <a:prstGeom prst="rect">
            <a:avLst/>
          </a:prstGeom>
        </p:spPr>
        <p:txBody>
          <a:bodyPr wrap="square" anchor="t">
            <a:normAutofit/>
          </a:bodyPr>
          <a:lstStyle/>
          <a:p>
            <a:pPr/>
            <a:r>
              <a:rPr lang="nl-NL" sz="1600" b="1">
                <a:solidFill>
                  <a:srgbClr val="C9851B"/>
                </a:solidFill>
              </a:rPr>
              <a:t>STICHTING SETIA</a:t>
            </a:r>
          </a:p>
        </p:txBody>
      </p:sp>
      <p:sp>
        <p:nvSpPr>
          <p:cNvPr id="5" name="Tekst"/>
          <p:cNvSpPr>
            <a:spLocks noGrp="1"/>
          </p:cNvSpPr>
          <p:nvPr/>
        </p:nvSpPr>
        <p:spPr>
          <a:xfrm>
            <a:off x="685800" y="2720000"/>
            <a:ext cx="10820400" cy="1700000"/>
          </a:xfrm>
          <a:prstGeom prst="rect">
            <a:avLst/>
          </a:prstGeom>
        </p:spPr>
        <p:txBody>
          <a:bodyPr wrap="square" anchor="t">
            <a:normAutofit/>
          </a:bodyPr>
          <a:lstStyle/>
          <a:p>
            <a:pPr/>
            <a:r>
              <a:rPr lang="nl-NL" sz="4400" b="1">
                <a:solidFill>
                  <a:srgbClr val="FBF7EF"/>
                </a:solidFill>
              </a:rPr>
              <a:t>Voor christelijk onderwijs in Indonesië</a:t>
            </a:r>
          </a:p>
        </p:txBody>
      </p:sp>
      <p:sp>
        <p:nvSpPr>
          <p:cNvPr id="6" name="Tekst"/>
          <p:cNvSpPr>
            <a:spLocks noGrp="1"/>
          </p:cNvSpPr>
          <p:nvPr/>
        </p:nvSpPr>
        <p:spPr>
          <a:xfrm>
            <a:off x="685800" y="4520000"/>
            <a:ext cx="10820400" cy="1500000"/>
          </a:xfrm>
          <a:prstGeom prst="rect">
            <a:avLst/>
          </a:prstGeom>
        </p:spPr>
        <p:txBody>
          <a:bodyPr wrap="square" anchor="t">
            <a:normAutofit/>
          </a:bodyPr>
          <a:lstStyle/>
          <a:p>
            <a:pPr/>
            <a:r>
              <a:rPr lang="nl-NL" sz="2000">
                <a:solidFill>
                  <a:srgbClr val="F4ECD9"/>
                </a:solidFill>
              </a:rPr>
              <a:t>Setia betekent trouw. Wij geloven dat ieder kind recht heeft op christelijk onderwijs, ook in Indonesië.</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BF7EF"/>
        </a:solidFill>
        <a:effectLst/>
      </p:bgPr>
    </p:bg>
    <p:spTree>
      <p:nvGrpSpPr>
        <p:cNvPr id="1" name=""/>
        <p:cNvGrpSpPr/>
        <p:nvPr/>
      </p:nvGrpSpPr>
      <p:grpSpPr>
        <a:xfrm>
          <a:off x="0" y="0"/>
          <a:ext cx="0" cy="0"/>
          <a:chOff x="0" y="0"/>
          <a:chExt cx="0" cy="0"/>
        </a:xfrm>
      </p:grpSpPr>
      <p:sp>
        <p:nvSpPr>
          <p:cNvPr id="3" name="Vorm"/>
          <p:cNvSpPr/>
          <p:nvPr/>
        </p:nvSpPr>
        <p:spPr>
          <a:xfrm>
            <a:off x="0" y="0"/>
            <a:ext cx="12192000" cy="110000"/>
          </a:xfrm>
          <a:prstGeom prst="rect">
            <a:avLst/>
          </a:prstGeom>
          <a:solidFill>
            <a:srgbClr val="2F5D3A"/>
          </a:solidFill>
        </p:spPr>
        <p:txBody>
          <a:bodyPr/>
          <a:lstStyle/>
          <a:p/>
        </p:txBody>
      </p:sp>
      <p:pic>
        <p:nvPicPr>
          <p:cNvPr id="2" name="Logo"/>
          <p:cNvPicPr>
            <a:picLocks noChangeAspect="1"/>
          </p:cNvPicPr>
          <p:nvPr/>
        </p:nvPicPr>
        <p:blipFill>
          <a:blip r:embed="rId2"/>
          <a:stretch>
            <a:fillRect/>
          </a:stretch>
        </p:blipFill>
        <p:spPr>
          <a:xfrm>
            <a:off x="10172300" y="380000"/>
            <a:ext cx="1562500" cy="600000"/>
          </a:xfrm>
          <a:prstGeom prst="rect">
            <a:avLst/>
          </a:prstGeom>
        </p:spPr>
      </p:pic>
      <p:sp>
        <p:nvSpPr>
          <p:cNvPr id="5" name="Tekst"/>
          <p:cNvSpPr>
            <a:spLocks noGrp="1"/>
          </p:cNvSpPr>
          <p:nvPr/>
        </p:nvSpPr>
        <p:spPr>
          <a:xfrm>
            <a:off x="685800" y="1150000"/>
            <a:ext cx="10820400" cy="1000000"/>
          </a:xfrm>
          <a:prstGeom prst="rect">
            <a:avLst/>
          </a:prstGeom>
        </p:spPr>
        <p:txBody>
          <a:bodyPr wrap="square" anchor="t">
            <a:normAutofit/>
          </a:bodyPr>
          <a:lstStyle/>
          <a:p>
            <a:pPr/>
            <a:r>
              <a:rPr lang="nl-NL" sz="3600" b="1">
                <a:solidFill>
                  <a:srgbClr val="1F3F28"/>
                </a:solidFill>
              </a:rPr>
              <a:t>Wie wij zijn</a:t>
            </a:r>
          </a:p>
        </p:txBody>
      </p:sp>
      <p:sp>
        <p:nvSpPr>
          <p:cNvPr id="6" name="Tekst"/>
          <p:cNvSpPr>
            <a:spLocks noGrp="1"/>
          </p:cNvSpPr>
          <p:nvPr/>
        </p:nvSpPr>
        <p:spPr>
          <a:xfrm>
            <a:off x="685800" y="2300000"/>
            <a:ext cx="10820400" cy="3600000"/>
          </a:xfrm>
          <a:prstGeom prst="rect">
            <a:avLst/>
          </a:prstGeom>
        </p:spPr>
        <p:txBody>
          <a:bodyPr wrap="square" anchor="t">
            <a:normAutofit/>
          </a:bodyPr>
          <a:lstStyle/>
          <a:p>
            <a:pPr>
              <a:spcBef>
                <a:spcPts val="600"/>
              </a:spcBef>
            </a:pPr>
            <a:r>
              <a:rPr lang="nl-NL" sz="2400">
                <a:solidFill>
                  <a:srgbClr val="1A1A1A"/>
                </a:solidFill>
              </a:rPr>
              <a:t>Stichting Setia is een kleine, door vrijwilligers gedragen stichting. Sinds 1992 steunen we christelijk onderwijs voor kinderen in Indonesië. We hebben geen betaalde krachten, dus uw gift gaat vrijwel volledig naar het werk ter plaatse.</a:t>
            </a:r>
          </a:p>
        </p:txBody>
      </p:sp>
      <p:sp>
        <p:nvSpPr>
          <p:cNvPr id="4" name="Tekst"/>
          <p:cNvSpPr>
            <a:spLocks noGrp="1"/>
          </p:cNvSpPr>
          <p:nvPr/>
        </p:nvSpPr>
        <p:spPr>
          <a:xfrm>
            <a:off x="685800" y="6470000"/>
            <a:ext cx="10820400" cy="300000"/>
          </a:xfrm>
          <a:prstGeom prst="rect">
            <a:avLst/>
          </a:prstGeom>
        </p:spPr>
        <p:txBody>
          <a:bodyPr wrap="square" anchor="t">
            <a:normAutofit/>
          </a:bodyPr>
          <a:lstStyle/>
          <a:p>
            <a:pPr/>
            <a:r>
              <a:rPr lang="nl-NL" sz="1200" b="1">
                <a:solidFill>
                  <a:srgbClr val="1F3F28"/>
                </a:solidFill>
              </a:rPr>
              <a:t>stichtingsetia.nl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BF7EF"/>
        </a:solidFill>
        <a:effectLst/>
      </p:bgPr>
    </p:bg>
    <p:spTree>
      <p:nvGrpSpPr>
        <p:cNvPr id="1" name=""/>
        <p:cNvGrpSpPr/>
        <p:nvPr/>
      </p:nvGrpSpPr>
      <p:grpSpPr>
        <a:xfrm>
          <a:off x="0" y="0"/>
          <a:ext cx="0" cy="0"/>
          <a:chOff x="0" y="0"/>
          <a:chExt cx="0" cy="0"/>
        </a:xfrm>
      </p:grpSpPr>
      <p:sp>
        <p:nvSpPr>
          <p:cNvPr id="3" name="Vorm"/>
          <p:cNvSpPr/>
          <p:nvPr/>
        </p:nvSpPr>
        <p:spPr>
          <a:xfrm>
            <a:off x="0" y="0"/>
            <a:ext cx="12192000" cy="110000"/>
          </a:xfrm>
          <a:prstGeom prst="rect">
            <a:avLst/>
          </a:prstGeom>
          <a:solidFill>
            <a:srgbClr val="2F5D3A"/>
          </a:solidFill>
        </p:spPr>
        <p:txBody>
          <a:bodyPr/>
          <a:lstStyle/>
          <a:p/>
        </p:txBody>
      </p:sp>
      <p:pic>
        <p:nvPicPr>
          <p:cNvPr id="2" name="Logo"/>
          <p:cNvPicPr>
            <a:picLocks noChangeAspect="1"/>
          </p:cNvPicPr>
          <p:nvPr/>
        </p:nvPicPr>
        <p:blipFill>
          <a:blip r:embed="rId2"/>
          <a:stretch>
            <a:fillRect/>
          </a:stretch>
        </p:blipFill>
        <p:spPr>
          <a:xfrm>
            <a:off x="10172300" y="380000"/>
            <a:ext cx="1562500" cy="600000"/>
          </a:xfrm>
          <a:prstGeom prst="rect">
            <a:avLst/>
          </a:prstGeom>
        </p:spPr>
      </p:pic>
      <p:sp>
        <p:nvSpPr>
          <p:cNvPr id="5" name="Tekst"/>
          <p:cNvSpPr>
            <a:spLocks noGrp="1"/>
          </p:cNvSpPr>
          <p:nvPr/>
        </p:nvSpPr>
        <p:spPr>
          <a:xfrm>
            <a:off x="685800" y="1150000"/>
            <a:ext cx="10820400" cy="1000000"/>
          </a:xfrm>
          <a:prstGeom prst="rect">
            <a:avLst/>
          </a:prstGeom>
        </p:spPr>
        <p:txBody>
          <a:bodyPr wrap="square" anchor="t">
            <a:normAutofit/>
          </a:bodyPr>
          <a:lstStyle/>
          <a:p>
            <a:pPr/>
            <a:r>
              <a:rPr lang="nl-NL" sz="3600" b="1">
                <a:solidFill>
                  <a:srgbClr val="1F3F28"/>
                </a:solidFill>
              </a:rPr>
              <a:t>Wat wij doen</a:t>
            </a:r>
          </a:p>
        </p:txBody>
      </p:sp>
      <p:sp>
        <p:nvSpPr>
          <p:cNvPr id="6" name="Tekst"/>
          <p:cNvSpPr>
            <a:spLocks noGrp="1"/>
          </p:cNvSpPr>
          <p:nvPr/>
        </p:nvSpPr>
        <p:spPr>
          <a:xfrm>
            <a:off x="685800" y="2300000"/>
            <a:ext cx="10820400" cy="3600000"/>
          </a:xfrm>
          <a:prstGeom prst="rect">
            <a:avLst/>
          </a:prstGeom>
        </p:spPr>
        <p:txBody>
          <a:bodyPr wrap="square" anchor="t">
            <a:normAutofit/>
          </a:bodyPr>
          <a:lstStyle/>
          <a:p>
            <a:pPr>
              <a:spcBef>
                <a:spcPts val="600"/>
              </a:spcBef>
            </a:pPr>
            <a:r>
              <a:rPr lang="nl-NL" sz="2400">
                <a:solidFill>
                  <a:srgbClr val="1A1A1A"/>
                </a:solidFill>
              </a:rPr>
              <a:t>We steunen christelijke scholen, internaten en gezinshuizen in onder meer Java, Kalimantan, Timor en Sumba. Zo wordt Gods liefde en trouw ook in het onderwijs uitgedragen.</a:t>
            </a:r>
          </a:p>
        </p:txBody>
      </p:sp>
      <p:sp>
        <p:nvSpPr>
          <p:cNvPr id="4" name="Tekst"/>
          <p:cNvSpPr>
            <a:spLocks noGrp="1"/>
          </p:cNvSpPr>
          <p:nvPr/>
        </p:nvSpPr>
        <p:spPr>
          <a:xfrm>
            <a:off x="685800" y="6470000"/>
            <a:ext cx="10820400" cy="300000"/>
          </a:xfrm>
          <a:prstGeom prst="rect">
            <a:avLst/>
          </a:prstGeom>
        </p:spPr>
        <p:txBody>
          <a:bodyPr wrap="square" anchor="t">
            <a:normAutofit/>
          </a:bodyPr>
          <a:lstStyle/>
          <a:p>
            <a:pPr/>
            <a:r>
              <a:rPr lang="nl-NL" sz="1200" b="1">
                <a:solidFill>
                  <a:srgbClr val="1F3F28"/>
                </a:solidFill>
              </a:rPr>
              <a:t>stichtingsetia.nl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Foto"/>
          <p:cNvPicPr>
            <a:picLocks noChangeAspect="1"/>
          </p:cNvPicPr>
          <p:nvPr/>
        </p:nvPicPr>
        <p:blipFill>
          <a:blip r:embed="rId2"/>
          <a:stretch>
            <a:fillRect/>
          </a:stretch>
        </p:blipFill>
        <p:spPr>
          <a:xfrm>
            <a:off x="0" y="0"/>
            <a:ext cx="12192000" cy="6858000"/>
          </a:xfrm>
          <a:prstGeom prst="rect">
            <a:avLst/>
          </a:prstGeom>
        </p:spPr>
      </p:pic>
      <p:sp>
        <p:nvSpPr>
          <p:cNvPr id="3" name="Vorm"/>
          <p:cNvSpPr/>
          <p:nvPr/>
        </p:nvSpPr>
        <p:spPr>
          <a:xfrm>
            <a:off x="0" y="5800000"/>
            <a:ext cx="12192000" cy="1058000"/>
          </a:xfrm>
          <a:prstGeom prst="rect">
            <a:avLst/>
          </a:prstGeom>
          <a:solidFill>
            <a:srgbClr val="2F5D3A"/>
          </a:solidFill>
        </p:spPr>
        <p:txBody>
          <a:bodyPr/>
          <a:lstStyle/>
          <a:p/>
        </p:txBody>
      </p:sp>
      <p:sp>
        <p:nvSpPr>
          <p:cNvPr id="4" name="Tekst"/>
          <p:cNvSpPr>
            <a:spLocks noGrp="1"/>
          </p:cNvSpPr>
          <p:nvPr/>
        </p:nvSpPr>
        <p:spPr>
          <a:xfrm>
            <a:off x="457200" y="5850000"/>
            <a:ext cx="11277600" cy="958000"/>
          </a:xfrm>
          <a:prstGeom prst="rect">
            <a:avLst/>
          </a:prstGeom>
        </p:spPr>
        <p:txBody>
          <a:bodyPr wrap="square" anchor="ctr" lIns="457200" rIns="457200">
            <a:normAutofit/>
          </a:bodyPr>
          <a:lstStyle/>
          <a:p>
            <a:pPr/>
            <a:r>
              <a:rPr lang="nl-NL" sz="2400" b="1">
                <a:solidFill>
                  <a:srgbClr val="FBF7EF"/>
                </a:solidFill>
              </a:rPr>
              <a:t>Kinderen die Setia steunt</a:t>
            </a:r>
          </a:p>
        </p:txBody>
      </p:sp>
      <p:sp>
        <p:nvSpPr>
          <p:cNvPr id="5" name="Vorm"/>
          <p:cNvSpPr/>
          <p:nvPr/>
        </p:nvSpPr>
        <p:spPr>
          <a:xfrm>
            <a:off x="9932300" y="457200"/>
            <a:ext cx="1802500" cy="840000"/>
          </a:xfrm>
          <a:prstGeom prst="roundRect">
            <a:avLst>
              <a:gd name="adj" fmla="val 14000"/>
            </a:avLst>
          </a:prstGeom>
          <a:solidFill>
            <a:srgbClr val="FBF7EF"/>
          </a:solidFill>
        </p:spPr>
        <p:txBody>
          <a:bodyPr/>
          <a:lstStyle/>
          <a:p/>
        </p:txBody>
      </p:sp>
      <p:pic>
        <p:nvPicPr>
          <p:cNvPr id="6" name="Logo"/>
          <p:cNvPicPr>
            <a:picLocks noChangeAspect="1"/>
          </p:cNvPicPr>
          <p:nvPr/>
        </p:nvPicPr>
        <p:blipFill>
          <a:blip r:embed="rId3"/>
          <a:stretch>
            <a:fillRect/>
          </a:stretch>
        </p:blipFill>
        <p:spPr>
          <a:xfrm>
            <a:off x="10052300" y="577200"/>
            <a:ext cx="1562500" cy="600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F5D3A"/>
        </a:solidFill>
        <a:effectLst/>
      </p:bgPr>
    </p:bg>
    <p:spTree>
      <p:nvGrpSpPr>
        <p:cNvPr id="1" name=""/>
        <p:cNvGrpSpPr/>
        <p:nvPr/>
      </p:nvGrpSpPr>
      <p:grpSpPr>
        <a:xfrm>
          <a:off x="0" y="0"/>
          <a:ext cx="0" cy="0"/>
          <a:chOff x="0" y="0"/>
          <a:chExt cx="0" cy="0"/>
        </a:xfrm>
      </p:grpSpPr>
      <p:sp>
        <p:nvSpPr>
          <p:cNvPr id="2" name="Vorm"/>
          <p:cNvSpPr/>
          <p:nvPr/>
        </p:nvSpPr>
        <p:spPr>
          <a:xfrm>
            <a:off x="457200" y="457200"/>
            <a:ext cx="1802500" cy="840000"/>
          </a:xfrm>
          <a:prstGeom prst="roundRect">
            <a:avLst>
              <a:gd name="adj" fmla="val 14000"/>
            </a:avLst>
          </a:prstGeom>
          <a:solidFill>
            <a:srgbClr val="FBF7EF"/>
          </a:solidFill>
        </p:spPr>
        <p:txBody>
          <a:bodyPr/>
          <a:lstStyle/>
          <a:p/>
        </p:txBody>
      </p:sp>
      <p:pic>
        <p:nvPicPr>
          <p:cNvPr id="3" name="Logo"/>
          <p:cNvPicPr>
            <a:picLocks noChangeAspect="1"/>
          </p:cNvPicPr>
          <p:nvPr/>
        </p:nvPicPr>
        <p:blipFill>
          <a:blip r:embed="rId2"/>
          <a:stretch>
            <a:fillRect/>
          </a:stretch>
        </p:blipFill>
        <p:spPr>
          <a:xfrm>
            <a:off x="577200" y="577200"/>
            <a:ext cx="1562500" cy="600000"/>
          </a:xfrm>
          <a:prstGeom prst="rect">
            <a:avLst/>
          </a:prstGeom>
        </p:spPr>
      </p:pic>
      <p:sp>
        <p:nvSpPr>
          <p:cNvPr id="4" name="Tekst"/>
          <p:cNvSpPr>
            <a:spLocks noGrp="1"/>
          </p:cNvSpPr>
          <p:nvPr/>
        </p:nvSpPr>
        <p:spPr>
          <a:xfrm>
            <a:off x="685800" y="1700000"/>
            <a:ext cx="10820400" cy="1000000"/>
          </a:xfrm>
          <a:prstGeom prst="rect">
            <a:avLst/>
          </a:prstGeom>
        </p:spPr>
        <p:txBody>
          <a:bodyPr wrap="square" anchor="t">
            <a:normAutofit/>
          </a:bodyPr>
          <a:lstStyle/>
          <a:p>
            <a:pPr/>
            <a:r>
              <a:rPr lang="nl-NL" sz="3600" b="1">
                <a:solidFill>
                  <a:srgbClr val="FBF7EF"/>
                </a:solidFill>
              </a:rPr>
              <a:t>Geef aan christelijk onderwijs</a:t>
            </a:r>
          </a:p>
        </p:txBody>
      </p:sp>
      <p:sp>
        <p:nvSpPr>
          <p:cNvPr id="5" name="Tekst"/>
          <p:cNvSpPr>
            <a:spLocks noGrp="1"/>
          </p:cNvSpPr>
          <p:nvPr/>
        </p:nvSpPr>
        <p:spPr>
          <a:xfrm>
            <a:off x="685800" y="2850000"/>
            <a:ext cx="10820400" cy="3600000"/>
          </a:xfrm>
          <a:prstGeom prst="rect">
            <a:avLst/>
          </a:prstGeom>
        </p:spPr>
        <p:txBody>
          <a:bodyPr wrap="square" anchor="t">
            <a:normAutofit/>
          </a:bodyPr>
          <a:lstStyle/>
          <a:p>
            <a:pPr>
              <a:spcBef>
                <a:spcPts val="600"/>
              </a:spcBef>
            </a:pPr>
            <a:r>
              <a:rPr lang="nl-NL" sz="2400">
                <a:solidFill>
                  <a:srgbClr val="F4ECD9"/>
                </a:solidFill>
              </a:rPr>
              <a:t>IBAN: NL61 RABO 0321 4429 89</a:t>
            </a:r>
          </a:p>
          <a:p>
            <a:pPr>
              <a:spcBef>
                <a:spcPts val="600"/>
              </a:spcBef>
            </a:pPr>
            <a:r>
              <a:rPr lang="nl-NL" sz="2400">
                <a:solidFill>
                  <a:srgbClr val="F4ECD9"/>
                </a:solidFill>
              </a:rPr>
              <a:t>t.n.v. Stichting Setia, 't Harde</a:t>
            </a:r>
          </a:p>
          <a:p>
            <a:pPr>
              <a:spcBef>
                <a:spcPts val="600"/>
              </a:spcBef>
            </a:pPr>
            <a:r>
              <a:rPr lang="nl-NL" sz="2400">
                <a:solidFill>
                  <a:srgbClr val="F4ECD9"/>
                </a:solidFill>
              </a:rPr>
              <a:t>Stichting Setia is een ANBI. Giften zijn aftrekbaar.</a:t>
            </a:r>
          </a:p>
          <a:p>
            <a:pPr>
              <a:spcBef>
                <a:spcPts val="600"/>
              </a:spcBef>
            </a:pPr>
            <a:r>
              <a:rPr lang="nl-NL" sz="2400">
                <a:solidFill>
                  <a:srgbClr val="F4ECD9"/>
                </a:solidFill>
              </a:rPr>
              <a:t>stichtingsetia.nl</a:t>
            </a:r>
          </a:p>
        </p:txBody>
      </p:sp>
    </p:spTree>
  </p:cSld>
  <p:clrMapOvr>
    <a:masterClrMapping/>
  </p:clrMapOvr>
</p:sld>
</file>

<file path=ppt/theme/theme1.xml><?xml version="1.0" encoding="utf-8"?>
<a:theme xmlns:a="http://schemas.openxmlformats.org/drawingml/2006/main" name="Setia">
  <a:themeElements>
    <a:clrScheme name="Setia">
      <a:dk1>
        <a:sysClr val="windowText" lastClr="000000"/>
      </a:dk1>
      <a:lt1>
        <a:sysClr val="window" lastClr="FFFFFF"/>
      </a:lt1>
      <a:dk2>
        <a:srgbClr val="14532D"/>
      </a:dk2>
      <a:lt2>
        <a:srgbClr val="F5F3EC"/>
      </a:lt2>
      <a:accent1>
        <a:srgbClr val="166534"/>
      </a:accent1>
      <a:accent2>
        <a:srgbClr val="22C55E"/>
      </a:accent2>
      <a:accent3>
        <a:srgbClr val="D97706"/>
      </a:accent3>
      <a:accent4>
        <a:srgbClr val="F59E0B"/>
      </a:accent4>
      <a:accent5>
        <a:srgbClr val="4D7C0F"/>
      </a:accent5>
      <a:accent6>
        <a:srgbClr val="84CC16"/>
      </a:accent6>
      <a:hlink>
        <a:srgbClr val="166534"/>
      </a:hlink>
      <a:folHlink>
        <a:srgbClr val="14532D"/>
      </a:folHlink>
    </a:clrScheme>
    <a:fontScheme name="Inter">
      <a:majorFont>
        <a:latin typeface="Inter"/>
        <a:ea typeface=""/>
        <a:cs typeface=""/>
      </a:majorFont>
      <a:minorFont>
        <a:latin typeface="Inter"/>
        <a:ea typeface=""/>
        <a:cs typeface=""/>
      </a:minorFont>
    </a:fontScheme>
    <a:fmtScheme name="Office">
      <a:fillStyleLst>
        <a:solidFill>
          <a:schemeClr val="phClr"/>
        </a:solidFill>
        <a:solidFill>
          <a:schemeClr val="phClr"/>
        </a:solidFill>
        <a:solidFill>
          <a:schemeClr val="phClr"/>
        </a:soli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